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67" r:id="rId2"/>
    <p:sldId id="467" r:id="rId3"/>
    <p:sldId id="468" r:id="rId4"/>
    <p:sldId id="470" r:id="rId5"/>
    <p:sldId id="506" r:id="rId6"/>
    <p:sldId id="507" r:id="rId7"/>
    <p:sldId id="505" r:id="rId8"/>
    <p:sldId id="332" r:id="rId9"/>
    <p:sldId id="469" r:id="rId10"/>
    <p:sldId id="496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4" r:id="rId19"/>
    <p:sldId id="317" r:id="rId20"/>
    <p:sldId id="294" r:id="rId21"/>
    <p:sldId id="304" r:id="rId22"/>
    <p:sldId id="309" r:id="rId23"/>
    <p:sldId id="305" r:id="rId24"/>
    <p:sldId id="306" r:id="rId25"/>
    <p:sldId id="318" r:id="rId26"/>
    <p:sldId id="308" r:id="rId27"/>
    <p:sldId id="310" r:id="rId28"/>
    <p:sldId id="321" r:id="rId29"/>
    <p:sldId id="320" r:id="rId30"/>
    <p:sldId id="322" r:id="rId31"/>
    <p:sldId id="323" r:id="rId32"/>
    <p:sldId id="326" r:id="rId33"/>
    <p:sldId id="324" r:id="rId34"/>
    <p:sldId id="471" r:id="rId35"/>
    <p:sldId id="472" r:id="rId36"/>
    <p:sldId id="473" r:id="rId37"/>
    <p:sldId id="327" r:id="rId38"/>
    <p:sldId id="330" r:id="rId39"/>
    <p:sldId id="331" r:id="rId40"/>
    <p:sldId id="329" r:id="rId41"/>
    <p:sldId id="328" r:id="rId42"/>
    <p:sldId id="313" r:id="rId43"/>
    <p:sldId id="508" r:id="rId44"/>
    <p:sldId id="314" r:id="rId45"/>
    <p:sldId id="268" r:id="rId46"/>
    <p:sldId id="325" r:id="rId47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  <a:srgbClr val="0D4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92" d="100"/>
          <a:sy n="92" d="100"/>
        </p:scale>
        <p:origin x="79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78C87-11CD-4748-BC0D-B2DB67339C07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133C1-14A5-4696-B5C4-9E196FC28C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背景和意义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的阐述需要清晰的说明项目的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的内容！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为什么我们要做这个项目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，基于哪些背景需求，解决了这些需求有什么意义，这些意义才是我们科研工作的研究价值。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5B448-6802-43AE-A737-1B59E9BBB99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背景和意义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的阐述需要清晰的说明项目的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的内容！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为什么我们要做这个项目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，基于哪些背景需求，解决了这些需求有什么意义，这些意义才是我们科研工作的研究价值。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5B448-6802-43AE-A737-1B59E9BBB99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8.wmf"/><Relationship Id="rId18" Type="http://schemas.openxmlformats.org/officeDocument/2006/relationships/image" Target="../media/image31.wmf"/><Relationship Id="rId3" Type="http://schemas.openxmlformats.org/officeDocument/2006/relationships/image" Target="../media/image23.png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7.bin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24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.png"/><Relationship Id="rId5" Type="http://schemas.openxmlformats.org/officeDocument/2006/relationships/image" Target="../media/image35.png"/><Relationship Id="rId10" Type="http://schemas.openxmlformats.org/officeDocument/2006/relationships/image" Target="../media/image31.w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w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12" Type="http://schemas.openxmlformats.org/officeDocument/2006/relationships/hyperlink" Target="https://zenodo.org/records/3633835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haoyu-wang141.top:5051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41467-020-15235-7" TargetMode="External"/><Relationship Id="rId3" Type="http://schemas.openxmlformats.org/officeDocument/2006/relationships/hyperlink" Target="https://doi.org/10.1016/j.egyr.2022.09.043" TargetMode="External"/><Relationship Id="rId7" Type="http://schemas.openxmlformats.org/officeDocument/2006/relationships/hyperlink" Target="https://doi.org/10.1038/s41467-023-38458-w" TargetMode="External"/><Relationship Id="rId2" Type="http://schemas.openxmlformats.org/officeDocument/2006/relationships/hyperlink" Target="https://doi.org/10.1016/j.egyr.2021.08.182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109/jas.2023.123024" TargetMode="External"/><Relationship Id="rId5" Type="http://schemas.openxmlformats.org/officeDocument/2006/relationships/hyperlink" Target="https://doi.org/10.1109/access.2020.2968939" TargetMode="External"/><Relationship Id="rId4" Type="http://schemas.openxmlformats.org/officeDocument/2006/relationships/hyperlink" Target="https://doi.org/10.3389/fmech.2021.719718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enodo.org/records/3633835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1788" y="1088537"/>
            <a:ext cx="10580345" cy="1190138"/>
          </a:xfrm>
        </p:spPr>
        <p:txBody>
          <a:bodyPr>
            <a:noAutofit/>
          </a:bodyPr>
          <a:lstStyle/>
          <a:p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电池全生命周期管理系统</a:t>
            </a:r>
            <a:endParaRPr lang="zh-CN" altLang="en-US" sz="41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85075" y="2890380"/>
            <a:ext cx="10198100" cy="1482329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结题汇报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Jun 7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，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202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86573" y="4984414"/>
            <a:ext cx="3896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小组成员：王浩羽、李宗润、徐  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di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指导老师：卢周广、</a:t>
            </a:r>
            <a:r>
              <a:rPr lang="zh-CN" altLang="en-US" kern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  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、宋  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企业导师：袁    飞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55013" y="2756395"/>
            <a:ext cx="8658225" cy="133985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Hardware System Design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0870" y="783590"/>
            <a:ext cx="5718810" cy="148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Objective: To measure the complete charge and discharge curve of the battery</a:t>
            </a:r>
          </a:p>
          <a:p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Work: Set up the hardware circuit to charge and discharge the battery and sample the voltage and current</a:t>
            </a:r>
          </a:p>
        </p:txBody>
      </p:sp>
      <p:pic>
        <p:nvPicPr>
          <p:cNvPr id="7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98" y="3026832"/>
            <a:ext cx="8364245" cy="33805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55815" y="558800"/>
            <a:ext cx="4588510" cy="1818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Voltage monitor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ADS1115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Current monitor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INA226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Battery charging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PW4035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Serial port communciation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CH340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Storage module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W25Q64</a:t>
            </a:r>
          </a:p>
          <a:p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52830D-1553-DE97-0139-611ACE41B7C4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5" descr="电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2" y="2130795"/>
            <a:ext cx="4159466" cy="18542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Schematic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8" name="图片 8" descr="电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1" y="2110107"/>
            <a:ext cx="3635071" cy="1908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52636" y="1260532"/>
            <a:ext cx="2358456" cy="14262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Voltage monitor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ADS1115</a:t>
            </a:r>
          </a:p>
          <a:p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range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6.144V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LSB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187.5uV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62465" y="1019569"/>
            <a:ext cx="2358456" cy="1908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Cuttent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monitor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INA226</a:t>
            </a:r>
          </a:p>
          <a:p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range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3.2A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LSB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0.1mA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7" name="图片 27" descr="充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66" y="4274599"/>
            <a:ext cx="6956712" cy="176425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54637" y="4262527"/>
            <a:ext cx="2876814" cy="17567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Battery charging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PW4035</a:t>
            </a:r>
          </a:p>
          <a:p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MAX current up to2A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constant current and constant voltage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6BD55-8477-84F4-A215-6DAD7F0CF52B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PCB</a:t>
            </a:r>
            <a:endParaRPr lang="zh-CN" altLang="en-US" sz="3100" b="1" dirty="0">
              <a:solidFill>
                <a:srgbClr val="00206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3" name="图片 2" descr="pcb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13" y="1732915"/>
            <a:ext cx="3528060" cy="3233420"/>
          </a:xfrm>
          <a:prstGeom prst="rect">
            <a:avLst/>
          </a:prstGeom>
        </p:spPr>
      </p:pic>
      <p:pic>
        <p:nvPicPr>
          <p:cNvPr id="4" name="图片 3" descr="实物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83" y="1731645"/>
            <a:ext cx="3659505" cy="3234690"/>
          </a:xfrm>
          <a:prstGeom prst="rect">
            <a:avLst/>
          </a:prstGeom>
        </p:spPr>
      </p:pic>
      <p:pic>
        <p:nvPicPr>
          <p:cNvPr id="7" name="图片 6" descr="测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698" y="1732915"/>
            <a:ext cx="3969385" cy="32340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02979" y="5059680"/>
            <a:ext cx="2458720" cy="11875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W25Q64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ADS1115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INA226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PW4035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7683" y="5059680"/>
            <a:ext cx="3214370" cy="1517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PW4035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INA226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3:  ADS1115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W25Q64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STM32</a:t>
            </a:r>
          </a:p>
          <a:p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54398" y="5059680"/>
            <a:ext cx="2572112" cy="1517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PCB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STLINK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3:  CH340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Battert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electronic device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3603" y="914400"/>
            <a:ext cx="1443990" cy="96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PCB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90878" y="914400"/>
            <a:ext cx="1443990" cy="96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Real part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467273" y="914400"/>
            <a:ext cx="1443990" cy="96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Test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2F2604-E0F1-C7B3-1A9A-CBE0A427E941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 Collect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31" name="图片 31" descr="放电电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345" y="958215"/>
            <a:ext cx="3770630" cy="2834005"/>
          </a:xfrm>
          <a:prstGeom prst="rect">
            <a:avLst/>
          </a:prstGeom>
        </p:spPr>
      </p:pic>
      <p:pic>
        <p:nvPicPr>
          <p:cNvPr id="32" name="图片 32" descr="放电电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420" y="1012825"/>
            <a:ext cx="3782695" cy="2806065"/>
          </a:xfrm>
          <a:prstGeom prst="rect">
            <a:avLst/>
          </a:prstGeom>
        </p:spPr>
      </p:pic>
      <p:pic>
        <p:nvPicPr>
          <p:cNvPr id="8" name="图片 33" descr="充电电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325" y="4042410"/>
            <a:ext cx="3770630" cy="2824480"/>
          </a:xfrm>
          <a:prstGeom prst="rect">
            <a:avLst/>
          </a:prstGeom>
        </p:spPr>
      </p:pic>
      <p:pic>
        <p:nvPicPr>
          <p:cNvPr id="11" name="图片 34" descr="充电电流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690" y="4042410"/>
            <a:ext cx="3764915" cy="2815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6500" y="444500"/>
            <a:ext cx="237236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discharge voltage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9950" y="1261745"/>
            <a:ext cx="220853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discharge curve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2A discharge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9950" y="4104005"/>
            <a:ext cx="175895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charge curve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691755" y="444500"/>
            <a:ext cx="237236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discharge current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40810" y="3359785"/>
            <a:ext cx="237236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charge voltage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35595" y="3445510"/>
            <a:ext cx="237236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charge current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9A1884-FCF5-8CA2-894C-259933763A23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Date processing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3" name="图片 2" descr="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61" y="2129155"/>
            <a:ext cx="2212679" cy="3773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3890" y="1181735"/>
            <a:ext cx="7552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discharge--EIS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83925" y="1754822"/>
            <a:ext cx="1626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discharge</a:t>
            </a:r>
          </a:p>
        </p:txBody>
      </p:sp>
      <p:graphicFrame>
        <p:nvGraphicFramePr>
          <p:cNvPr id="14" name="对象 -2147482620"/>
          <p:cNvGraphicFramePr>
            <a:graphicFrameLocks noChangeAspect="1"/>
          </p:cNvGraphicFramePr>
          <p:nvPr/>
        </p:nvGraphicFramePr>
        <p:xfrm>
          <a:off x="5034280" y="1198245"/>
          <a:ext cx="48609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060065" imgH="393700" progId="Equation.KSEE3">
                  <p:embed/>
                </p:oleObj>
              </mc:Choice>
              <mc:Fallback>
                <p:oleObj r:id="rId4" imgW="3060065" imgH="393700" progId="Equation.KSEE3">
                  <p:embed/>
                  <p:pic>
                    <p:nvPicPr>
                      <p:cNvPr id="14" name="对象 -21474826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4280" y="1198245"/>
                        <a:ext cx="4860925" cy="625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382010" y="1344930"/>
            <a:ext cx="2131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impedance Z</a:t>
            </a:r>
            <a:r>
              <a:rPr lang="zh-CN" altLang="en-US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45025" y="2967355"/>
            <a:ext cx="189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dZ</a:t>
            </a:r>
            <a:r>
              <a:rPr lang="zh-CN" altLang="en-US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7" name="下箭头 16"/>
          <p:cNvSpPr/>
          <p:nvPr/>
        </p:nvSpPr>
        <p:spPr>
          <a:xfrm>
            <a:off x="6799580" y="1937385"/>
            <a:ext cx="459105" cy="8667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7143115" y="3472180"/>
            <a:ext cx="459105" cy="8667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对象 -2147482610"/>
          <p:cNvGraphicFramePr>
            <a:graphicFrameLocks noChangeAspect="1"/>
          </p:cNvGraphicFramePr>
          <p:nvPr/>
        </p:nvGraphicFramePr>
        <p:xfrm>
          <a:off x="5567045" y="2847975"/>
          <a:ext cx="4328160" cy="60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806700" imgH="393700" progId="Equation.KSEE3">
                  <p:embed/>
                </p:oleObj>
              </mc:Choice>
              <mc:Fallback>
                <p:oleObj r:id="rId6" imgW="2806700" imgH="393700" progId="Equation.KSEE3">
                  <p:embed/>
                  <p:pic>
                    <p:nvPicPr>
                      <p:cNvPr id="18" name="对象 -21474826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67045" y="2847975"/>
                        <a:ext cx="4328160" cy="6070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-2147482615"/>
          <p:cNvGraphicFramePr>
            <a:graphicFrameLocks noChangeAspect="1"/>
          </p:cNvGraphicFramePr>
          <p:nvPr/>
        </p:nvGraphicFramePr>
        <p:xfrm>
          <a:off x="7486015" y="1859915"/>
          <a:ext cx="967105" cy="38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508000" imgH="203200" progId="Equation.KSEE3">
                  <p:embed/>
                </p:oleObj>
              </mc:Choice>
              <mc:Fallback>
                <p:oleObj r:id="rId8" imgW="508000" imgH="203200" progId="Equation.KSEE3">
                  <p:embed/>
                  <p:pic>
                    <p:nvPicPr>
                      <p:cNvPr id="24" name="对象 -21474826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86015" y="1859915"/>
                        <a:ext cx="967105" cy="386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-2147482614"/>
          <p:cNvGraphicFramePr>
            <a:graphicFrameLocks noChangeAspect="1"/>
          </p:cNvGraphicFramePr>
          <p:nvPr/>
        </p:nvGraphicFramePr>
        <p:xfrm>
          <a:off x="7486015" y="2270760"/>
          <a:ext cx="897255" cy="33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69900" imgH="177165" progId="Equation.KSEE3">
                  <p:embed/>
                </p:oleObj>
              </mc:Choice>
              <mc:Fallback>
                <p:oleObj r:id="rId10" imgW="469900" imgH="177165" progId="Equation.KSEE3">
                  <p:embed/>
                  <p:pic>
                    <p:nvPicPr>
                      <p:cNvPr id="26" name="对象 -21474826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86015" y="2270760"/>
                        <a:ext cx="897255" cy="338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-2147482609"/>
          <p:cNvGraphicFramePr>
            <a:graphicFrameLocks noChangeAspect="1"/>
          </p:cNvGraphicFramePr>
          <p:nvPr/>
        </p:nvGraphicFramePr>
        <p:xfrm>
          <a:off x="5513705" y="4139565"/>
          <a:ext cx="248856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371600" imgH="393700" progId="Equation.KSEE3">
                  <p:embed/>
                </p:oleObj>
              </mc:Choice>
              <mc:Fallback>
                <p:oleObj r:id="rId12" imgW="1371600" imgH="393700" progId="Equation.KSEE3">
                  <p:embed/>
                  <p:pic>
                    <p:nvPicPr>
                      <p:cNvPr id="28" name="对象 -214748260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3705" y="4139565"/>
                        <a:ext cx="2488565" cy="714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-2147482608"/>
          <p:cNvGraphicFramePr>
            <a:graphicFrameLocks noChangeAspect="1"/>
          </p:cNvGraphicFramePr>
          <p:nvPr/>
        </p:nvGraphicFramePr>
        <p:xfrm>
          <a:off x="8195945" y="4315460"/>
          <a:ext cx="2741295" cy="39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422400" imgH="203200" progId="Equation.KSEE3">
                  <p:embed/>
                </p:oleObj>
              </mc:Choice>
              <mc:Fallback>
                <p:oleObj r:id="rId14" imgW="1422400" imgH="203200" progId="Equation.KSEE3">
                  <p:embed/>
                  <p:pic>
                    <p:nvPicPr>
                      <p:cNvPr id="30" name="对象 -214748260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95945" y="4315460"/>
                        <a:ext cx="2741295" cy="391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7919085" y="4323715"/>
            <a:ext cx="381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pic>
        <p:nvPicPr>
          <p:cNvPr id="35" name="图片 34" descr="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49290" y="5782310"/>
            <a:ext cx="695325" cy="6096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904740" y="5902960"/>
            <a:ext cx="189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DRT</a:t>
            </a:r>
            <a:r>
              <a:rPr lang="zh-CN" altLang="en-US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37" name="对象 -2147482624"/>
          <p:cNvGraphicFramePr>
            <a:graphicFrameLocks noChangeAspect="1"/>
          </p:cNvGraphicFramePr>
          <p:nvPr/>
        </p:nvGraphicFramePr>
        <p:xfrm>
          <a:off x="6683375" y="5322570"/>
          <a:ext cx="2095500" cy="50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1727200" imgH="419100" progId="Equation.KSEE3">
                  <p:embed/>
                </p:oleObj>
              </mc:Choice>
              <mc:Fallback>
                <p:oleObj r:id="rId17" imgW="1727200" imgH="419100" progId="Equation.KSEE3">
                  <p:embed/>
                  <p:pic>
                    <p:nvPicPr>
                      <p:cNvPr id="37" name="对象 -21474826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83375" y="5322570"/>
                        <a:ext cx="2095500" cy="5086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下箭头 38"/>
          <p:cNvSpPr/>
          <p:nvPr/>
        </p:nvSpPr>
        <p:spPr>
          <a:xfrm rot="2220000">
            <a:off x="5866130" y="4985385"/>
            <a:ext cx="459105" cy="8667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 rot="16200000">
            <a:off x="7533005" y="5578475"/>
            <a:ext cx="459105" cy="8667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844280" y="5852160"/>
            <a:ext cx="189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EIS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895205" y="1344930"/>
            <a:ext cx="206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exponential decay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237180-E951-E814-B6EA-9074BDF1FE80}"/>
              </a:ext>
            </a:extLst>
          </p:cNvPr>
          <p:cNvSpPr txBox="1"/>
          <p:nvPr/>
        </p:nvSpPr>
        <p:spPr>
          <a:xfrm>
            <a:off x="0" y="6241415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zh-CN" altLang="en-US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数据处理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" y="3943350"/>
            <a:ext cx="2441926" cy="1800000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18" y="3943350"/>
            <a:ext cx="2390729" cy="1800000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550" y="3943350"/>
            <a:ext cx="2411353" cy="1800000"/>
          </a:xfrm>
          <a:prstGeom prst="rect">
            <a:avLst/>
          </a:prstGeom>
        </p:spPr>
      </p:pic>
      <p:pic>
        <p:nvPicPr>
          <p:cNvPr id="15" name="图片 14" descr="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006" y="3943350"/>
            <a:ext cx="2400396" cy="180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0870" y="1009650"/>
            <a:ext cx="3531235" cy="1357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discharge--EIS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0.001S sample frequency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50S  sample time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26635" y="1106170"/>
            <a:ext cx="3330575" cy="1165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16" name="对象 -21474826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700174"/>
              </p:ext>
            </p:extLst>
          </p:nvPr>
        </p:nvGraphicFramePr>
        <p:xfrm>
          <a:off x="5437505" y="1263650"/>
          <a:ext cx="6109209" cy="785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060065" imgH="393700" progId="Equation.KSEE3">
                  <p:embed/>
                </p:oleObj>
              </mc:Choice>
              <mc:Fallback>
                <p:oleObj r:id="rId6" imgW="3060065" imgH="393700" progId="Equation.KSEE3">
                  <p:embed/>
                  <p:pic>
                    <p:nvPicPr>
                      <p:cNvPr id="16" name="对象 -21474826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37505" y="1263650"/>
                        <a:ext cx="6109209" cy="785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 descr="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512" y="2044552"/>
            <a:ext cx="3237865" cy="999490"/>
          </a:xfrm>
          <a:prstGeom prst="rect">
            <a:avLst/>
          </a:prstGeom>
        </p:spPr>
      </p:pic>
      <p:graphicFrame>
        <p:nvGraphicFramePr>
          <p:cNvPr id="22" name="对象 -21474826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551782"/>
              </p:ext>
            </p:extLst>
          </p:nvPr>
        </p:nvGraphicFramePr>
        <p:xfrm>
          <a:off x="7622367" y="2231242"/>
          <a:ext cx="260286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727200" imgH="419100" progId="Equation.KSEE3">
                  <p:embed/>
                </p:oleObj>
              </mc:Choice>
              <mc:Fallback>
                <p:oleObj r:id="rId9" imgW="1727200" imgH="419100" progId="Equation.KSEE3">
                  <p:embed/>
                  <p:pic>
                    <p:nvPicPr>
                      <p:cNvPr id="22" name="对象 -21474826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22367" y="2231242"/>
                        <a:ext cx="2602865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389828" y="2934970"/>
            <a:ext cx="864235" cy="1165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10882" y="2882694"/>
            <a:ext cx="864235" cy="1165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dZ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4911312" y="3349703"/>
            <a:ext cx="1067435" cy="3270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2257973" y="3354070"/>
            <a:ext cx="1067435" cy="3270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392388" y="2928253"/>
            <a:ext cx="864235" cy="1165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</a:t>
            </a:r>
          </a:p>
        </p:txBody>
      </p:sp>
      <p:sp>
        <p:nvSpPr>
          <p:cNvPr id="28" name="右箭头 27"/>
          <p:cNvSpPr/>
          <p:nvPr/>
        </p:nvSpPr>
        <p:spPr>
          <a:xfrm>
            <a:off x="7508730" y="3354070"/>
            <a:ext cx="1067435" cy="3270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908783" y="2968699"/>
            <a:ext cx="659518" cy="918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</a:t>
            </a:r>
          </a:p>
          <a:p>
            <a:pPr indent="0" fontAlgn="auto">
              <a:lnSpc>
                <a:spcPct val="150000"/>
              </a:lnSpc>
              <a:buNone/>
            </a:pP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85564" y="3268560"/>
            <a:ext cx="1958784" cy="7263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red: real EIS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blue: calculated EIS 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1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E50200-9728-0230-E625-6EA6B6910AED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2802890"/>
            <a:ext cx="3025997" cy="252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reverse</a:t>
            </a:r>
            <a:r>
              <a:rPr lang="zh-CN" altLang="en-US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31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DRT→EIS</a:t>
            </a:r>
            <a:endParaRPr lang="zh-CN" altLang="en-US" sz="31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5" name="图片 4" descr="原始EIS"/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1445497"/>
            <a:ext cx="2534712" cy="21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38012" y="3574452"/>
            <a:ext cx="2309848" cy="596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EIS-DRT-EIS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86184" y="735319"/>
            <a:ext cx="234061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device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78037" y="1454822"/>
            <a:ext cx="186563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DRT-tools</a:t>
            </a:r>
            <a:r>
              <a:rPr lang="en-US" altLang="zh-CN" b="1" baseline="30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[1]</a:t>
            </a:r>
          </a:p>
        </p:txBody>
      </p:sp>
      <p:pic>
        <p:nvPicPr>
          <p:cNvPr id="19" name="图片 18" descr="0530"/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689" y="4171123"/>
            <a:ext cx="2655629" cy="2160000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 rot="875587">
            <a:off x="3813902" y="2693707"/>
            <a:ext cx="1555115" cy="503555"/>
          </a:xfrm>
          <a:prstGeom prst="rightArrow">
            <a:avLst>
              <a:gd name="adj1" fmla="val 26788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9860514">
            <a:off x="3818726" y="5162179"/>
            <a:ext cx="1691073" cy="503555"/>
          </a:xfrm>
          <a:prstGeom prst="rightArrow">
            <a:avLst>
              <a:gd name="adj1" fmla="val 28247"/>
              <a:gd name="adj2" fmla="val 5453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对象 -21474826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487442"/>
              </p:ext>
            </p:extLst>
          </p:nvPr>
        </p:nvGraphicFramePr>
        <p:xfrm>
          <a:off x="3497170" y="4367674"/>
          <a:ext cx="2632710" cy="638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727200" imgH="419100" progId="Equation.KSEE3">
                  <p:embed/>
                </p:oleObj>
              </mc:Choice>
              <mc:Fallback>
                <p:oleObj r:id="rId6" imgW="1727200" imgH="419100" progId="Equation.KSEE3">
                  <p:embed/>
                  <p:pic>
                    <p:nvPicPr>
                      <p:cNvPr id="31" name="对象 -21474826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97170" y="4367674"/>
                        <a:ext cx="2632710" cy="638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7515354" y="1716925"/>
            <a:ext cx="1180374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232487" y="3185844"/>
            <a:ext cx="2785341" cy="11830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similarity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 and EIS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from DRT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calculation correct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580C4-5169-9CB3-A419-390F2F7CE9D3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18" y="1516385"/>
            <a:ext cx="2762044" cy="8528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reverse</a:t>
            </a:r>
            <a:r>
              <a:rPr lang="zh-CN" altLang="en-US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31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dZ→DRT</a:t>
            </a:r>
            <a:endParaRPr lang="zh-CN" altLang="en-US" sz="31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46" y="1435504"/>
            <a:ext cx="2593593" cy="216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16494" y="618646"/>
            <a:ext cx="229743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from EIS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334172" y="3446659"/>
            <a:ext cx="322072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DRT-</a:t>
            </a: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dZ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-DRT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02" y="4247418"/>
            <a:ext cx="2811677" cy="2160000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 rot="1560000">
            <a:off x="4053337" y="2557150"/>
            <a:ext cx="1555115" cy="5035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894" y="4388424"/>
            <a:ext cx="2621892" cy="809844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 rot="8760000">
            <a:off x="4029517" y="5430134"/>
            <a:ext cx="1555115" cy="5035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748" y="2557323"/>
            <a:ext cx="3220720" cy="2435103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348649" y="1695134"/>
            <a:ext cx="109601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dZ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7468" y="3011237"/>
            <a:ext cx="2783205" cy="12286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similarity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 and DRT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from </a:t>
            </a:r>
            <a:r>
              <a:rPr lang="en-US" altLang="zh-CN" sz="16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dZ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calculation correct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540C4C-875A-74DB-AEBD-2EA564AE4B6F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Compare and Analysis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5" name="图片 4" descr="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8" y="2240474"/>
            <a:ext cx="3527825" cy="27298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4010" y="1229360"/>
            <a:ext cx="1613535" cy="1069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compare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42943" y="2578290"/>
            <a:ext cx="1717213" cy="850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red: Z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blue: reverse </a:t>
            </a: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</a:t>
            </a:r>
            <a:endParaRPr lang="en-US" altLang="zh-CN" sz="1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 descr="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85" y="1773613"/>
            <a:ext cx="3374390" cy="21151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697030" y="809683"/>
            <a:ext cx="2995930" cy="1128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Battery</a:t>
            </a:r>
          </a:p>
        </p:txBody>
      </p:sp>
      <p:pic>
        <p:nvPicPr>
          <p:cNvPr id="17" name="图片 16" descr="EIS不同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47" y="1605375"/>
            <a:ext cx="3073400" cy="27965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894507" y="783590"/>
            <a:ext cx="967105" cy="1128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60001" y="4274572"/>
            <a:ext cx="6108065" cy="1773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correct calculation but incorrect EIS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 change on various SOC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Battery cell not enough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Sample frequency not enough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1KHZ  vs1MHZ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03A9E8-D745-0D91-94D9-EE78146E2C57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24601" y="2270255"/>
            <a:ext cx="4039590" cy="3084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Goals and Objectives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Proposed Methods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Experimental Results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Conclusion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System Demo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46812" y="3136611"/>
            <a:ext cx="1430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王浩羽</a:t>
            </a:r>
            <a:endParaRPr lang="zh-CN" altLang="en-US" sz="32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02128" y="1279325"/>
            <a:ext cx="72246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Part C: Computer Science</a:t>
            </a:r>
          </a:p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and Engineering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8823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3970" y="127905"/>
            <a:ext cx="1221994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Background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76" y="2874400"/>
            <a:ext cx="6113718" cy="32177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414" y="1025666"/>
            <a:ext cx="8670255" cy="160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Advantage</a:t>
            </a:r>
            <a:r>
              <a:rPr lang="zh-CN" altLang="en-US" sz="28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：</a:t>
            </a:r>
            <a:endParaRPr lang="en-US" altLang="zh-CN" sz="2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Improve battery performance and safety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Provides support for the secondary utilization of batteries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C28E69-89E0-79F3-EAB2-8374000AABA9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Goals and Objectives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833D111-8F59-8233-5FE5-586B417ADF82}"/>
              </a:ext>
            </a:extLst>
          </p:cNvPr>
          <p:cNvSpPr txBox="1"/>
          <p:nvPr/>
        </p:nvSpPr>
        <p:spPr>
          <a:xfrm>
            <a:off x="1228551" y="3132115"/>
            <a:ext cx="230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Charging Curve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6854D5-4702-BE4D-E600-33E4E7F089E5}"/>
              </a:ext>
            </a:extLst>
          </p:cNvPr>
          <p:cNvSpPr txBox="1"/>
          <p:nvPr/>
        </p:nvSpPr>
        <p:spPr>
          <a:xfrm>
            <a:off x="1514446" y="6006575"/>
            <a:ext cx="173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EIS Profile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38E8A28-DAD9-8F26-1308-7C7C80F7EA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46" y="3928657"/>
            <a:ext cx="2556363" cy="20779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899D5D7-C63C-E2DB-40B5-EB0550622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9" y="1054915"/>
            <a:ext cx="4017758" cy="20779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AC48E1-FFD3-B268-E707-29B188DD2A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10" y="3922418"/>
            <a:ext cx="2913794" cy="2077200"/>
          </a:xfrm>
          <a:prstGeom prst="rect">
            <a:avLst/>
          </a:prstGeom>
        </p:spPr>
      </p:pic>
      <p:sp>
        <p:nvSpPr>
          <p:cNvPr id="22" name="右大括号 21">
            <a:extLst>
              <a:ext uri="{FF2B5EF4-FFF2-40B4-BE49-F238E27FC236}">
                <a16:creationId xmlns:a16="http://schemas.microsoft.com/office/drawing/2014/main" id="{76498190-6005-A312-A74B-91562A3EA8E3}"/>
              </a:ext>
            </a:extLst>
          </p:cNvPr>
          <p:cNvSpPr/>
          <p:nvPr/>
        </p:nvSpPr>
        <p:spPr>
          <a:xfrm>
            <a:off x="4384515" y="1448791"/>
            <a:ext cx="622284" cy="3960418"/>
          </a:xfrm>
          <a:prstGeom prst="rightBrace">
            <a:avLst>
              <a:gd name="adj1" fmla="val 48364"/>
              <a:gd name="adj2" fmla="val 16663"/>
            </a:avLst>
          </a:prstGeom>
          <a:ln w="28575">
            <a:solidFill>
              <a:srgbClr val="00206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35DA3AE-BCAB-3DD1-F4F2-614ABCA7D532}"/>
              </a:ext>
            </a:extLst>
          </p:cNvPr>
          <p:cNvCxnSpPr>
            <a:cxnSpLocks/>
          </p:cNvCxnSpPr>
          <p:nvPr/>
        </p:nvCxnSpPr>
        <p:spPr>
          <a:xfrm>
            <a:off x="5115462" y="2081639"/>
            <a:ext cx="13020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CA382506-9D6A-FFE1-9724-3CBA45E9F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82" y="1054915"/>
            <a:ext cx="2907278" cy="20772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1B77D5E-3888-A151-AFD5-85BE3B24C359}"/>
              </a:ext>
            </a:extLst>
          </p:cNvPr>
          <p:cNvSpPr txBox="1"/>
          <p:nvPr/>
        </p:nvSpPr>
        <p:spPr>
          <a:xfrm>
            <a:off x="6113044" y="3132114"/>
            <a:ext cx="387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Capacity Degradation Curve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F6DE617-9B94-118B-945F-8E97BDC1A80E}"/>
              </a:ext>
            </a:extLst>
          </p:cNvPr>
          <p:cNvSpPr txBox="1"/>
          <p:nvPr/>
        </p:nvSpPr>
        <p:spPr>
          <a:xfrm>
            <a:off x="10276510" y="3244334"/>
            <a:ext cx="165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Estimate</a:t>
            </a:r>
            <a:endParaRPr lang="zh-CN" altLang="en-US" dirty="0"/>
          </a:p>
        </p:txBody>
      </p:sp>
      <p:sp>
        <p:nvSpPr>
          <p:cNvPr id="50" name="箭头: 右弧形 49">
            <a:extLst>
              <a:ext uri="{FF2B5EF4-FFF2-40B4-BE49-F238E27FC236}">
                <a16:creationId xmlns:a16="http://schemas.microsoft.com/office/drawing/2014/main" id="{88EF9AFA-8C86-5DE7-8892-906449C97706}"/>
              </a:ext>
            </a:extLst>
          </p:cNvPr>
          <p:cNvSpPr/>
          <p:nvPr/>
        </p:nvSpPr>
        <p:spPr>
          <a:xfrm>
            <a:off x="9792986" y="1616659"/>
            <a:ext cx="731520" cy="3769575"/>
          </a:xfrm>
          <a:prstGeom prst="curvedLeftArrow">
            <a:avLst>
              <a:gd name="adj1" fmla="val 21792"/>
              <a:gd name="adj2" fmla="val 56369"/>
              <a:gd name="adj3" fmla="val 331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4A1B30F-491F-AEC6-E40F-97557DF1E0F6}"/>
              </a:ext>
            </a:extLst>
          </p:cNvPr>
          <p:cNvSpPr txBox="1"/>
          <p:nvPr/>
        </p:nvSpPr>
        <p:spPr>
          <a:xfrm>
            <a:off x="4939671" y="1755649"/>
            <a:ext cx="165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Predict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F85F19A-C7B4-1E18-7BEA-60698559EA8F}"/>
              </a:ext>
            </a:extLst>
          </p:cNvPr>
          <p:cNvSpPr txBox="1"/>
          <p:nvPr/>
        </p:nvSpPr>
        <p:spPr>
          <a:xfrm>
            <a:off x="6042658" y="5965944"/>
            <a:ext cx="387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Remaining Useful Life (RUL)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162EEA-E0F2-3AF0-4924-5BB2CEC6D53B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Proposed Methods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38304" y="1296703"/>
            <a:ext cx="291539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Predict Current Capacity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Calculate State of Health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(SOH)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144590" y="1358397"/>
            <a:ext cx="275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 Processing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BC1600-5554-ED61-6DA3-603EB4C05626}"/>
              </a:ext>
            </a:extLst>
          </p:cNvPr>
          <p:cNvSpPr txBox="1"/>
          <p:nvPr/>
        </p:nvSpPr>
        <p:spPr>
          <a:xfrm>
            <a:off x="7950098" y="1312091"/>
            <a:ext cx="30050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Estimate 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Remaining Useful Life 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(RUL)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8BDF31-83EE-7177-E803-CB74033137F5}"/>
              </a:ext>
            </a:extLst>
          </p:cNvPr>
          <p:cNvGrpSpPr/>
          <p:nvPr/>
        </p:nvGrpSpPr>
        <p:grpSpPr>
          <a:xfrm>
            <a:off x="752663" y="2934562"/>
            <a:ext cx="3505681" cy="2880000"/>
            <a:chOff x="752663" y="2934562"/>
            <a:chExt cx="3505681" cy="2880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C740149-C9AF-371A-6E50-F9A92608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237" y="2934562"/>
              <a:ext cx="1650107" cy="28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1163742-3469-A974-162E-BA05E6283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63" y="2934562"/>
              <a:ext cx="1650107" cy="2880000"/>
            </a:xfrm>
            <a:prstGeom prst="rect">
              <a:avLst/>
            </a:prstGeom>
          </p:spPr>
        </p:pic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D1AE1694-18DB-3EF6-8CCB-8BE54690F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78" y="2934562"/>
            <a:ext cx="2306865" cy="28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06A7578-E4F3-72B3-FF9A-A45D53235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7" y="2934562"/>
            <a:ext cx="2880000" cy="288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829F4F-1028-F766-DDDC-34A9A4598163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7168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Proposed Methods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7910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CapaDeepNet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 Neural Net for Battery Capacity Prediction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471D649-B661-4CD3-89D8-DBB441C47DC8}"/>
              </a:ext>
            </a:extLst>
          </p:cNvPr>
          <p:cNvGraphicFramePr>
            <a:graphicFrameLocks noGrp="1"/>
          </p:cNvGraphicFramePr>
          <p:nvPr/>
        </p:nvGraphicFramePr>
        <p:xfrm>
          <a:off x="5286446" y="3043266"/>
          <a:ext cx="4990770" cy="3188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1749">
                  <a:extLst>
                    <a:ext uri="{9D8B030D-6E8A-4147-A177-3AD203B41FA5}">
                      <a16:colId xmlns:a16="http://schemas.microsoft.com/office/drawing/2014/main" val="1122187977"/>
                    </a:ext>
                  </a:extLst>
                </a:gridCol>
                <a:gridCol w="1339627">
                  <a:extLst>
                    <a:ext uri="{9D8B030D-6E8A-4147-A177-3AD203B41FA5}">
                      <a16:colId xmlns:a16="http://schemas.microsoft.com/office/drawing/2014/main" val="1094098693"/>
                    </a:ext>
                  </a:extLst>
                </a:gridCol>
                <a:gridCol w="1630609">
                  <a:extLst>
                    <a:ext uri="{9D8B030D-6E8A-4147-A177-3AD203B41FA5}">
                      <a16:colId xmlns:a16="http://schemas.microsoft.com/office/drawing/2014/main" val="2270607531"/>
                    </a:ext>
                  </a:extLst>
                </a:gridCol>
                <a:gridCol w="1258785">
                  <a:extLst>
                    <a:ext uri="{9D8B030D-6E8A-4147-A177-3AD203B41FA5}">
                      <a16:colId xmlns:a16="http://schemas.microsoft.com/office/drawing/2014/main" val="1673751869"/>
                    </a:ext>
                  </a:extLst>
                </a:gridCol>
              </a:tblGrid>
              <a:tr h="3893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layer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in-dim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out-dim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65192623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Feature-size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92695968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60555670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410222221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128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48891267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662474861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82506624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75927507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73312421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69035992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93543894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311D0C-2B9E-E676-5810-8542645F16D6}"/>
              </a:ext>
            </a:extLst>
          </p:cNvPr>
          <p:cNvSpPr txBox="1"/>
          <p:nvPr/>
        </p:nvSpPr>
        <p:spPr>
          <a:xfrm>
            <a:off x="5020795" y="2471341"/>
            <a:ext cx="2483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DeepNet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Structure: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67D5A4-0EB1-E6E7-9DE1-5BB6CB6ECBF9}"/>
              </a:ext>
            </a:extLst>
          </p:cNvPr>
          <p:cNvSpPr txBox="1"/>
          <p:nvPr/>
        </p:nvSpPr>
        <p:spPr>
          <a:xfrm>
            <a:off x="8312726" y="1363345"/>
            <a:ext cx="24835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Hyper Params: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Epoch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Batch Size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457BD-7993-708A-2FC2-E2E0EB0B3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0" y="2625379"/>
            <a:ext cx="3047511" cy="30475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B3A5A9-D426-2D93-305F-D49D437854EA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99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764369" y="1067451"/>
            <a:ext cx="602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Dataset 1 (Self-measuring):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 Batteries of “18650”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8CEDCA1-B075-ADE3-19E4-327C049B1A58}"/>
              </a:ext>
            </a:extLst>
          </p:cNvPr>
          <p:cNvGraphicFramePr>
            <a:graphicFrameLocks noGrp="1"/>
          </p:cNvGraphicFramePr>
          <p:nvPr/>
        </p:nvGraphicFramePr>
        <p:xfrm>
          <a:off x="1608610" y="2516904"/>
          <a:ext cx="8461665" cy="36337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3121">
                  <a:extLst>
                    <a:ext uri="{9D8B030D-6E8A-4147-A177-3AD203B41FA5}">
                      <a16:colId xmlns:a16="http://schemas.microsoft.com/office/drawing/2014/main" val="3815016043"/>
                    </a:ext>
                  </a:extLst>
                </a:gridCol>
                <a:gridCol w="2249661">
                  <a:extLst>
                    <a:ext uri="{9D8B030D-6E8A-4147-A177-3AD203B41FA5}">
                      <a16:colId xmlns:a16="http://schemas.microsoft.com/office/drawing/2014/main" val="1190302406"/>
                    </a:ext>
                  </a:extLst>
                </a:gridCol>
                <a:gridCol w="1733797">
                  <a:extLst>
                    <a:ext uri="{9D8B030D-6E8A-4147-A177-3AD203B41FA5}">
                      <a16:colId xmlns:a16="http://schemas.microsoft.com/office/drawing/2014/main" val="3443717068"/>
                    </a:ext>
                  </a:extLst>
                </a:gridCol>
                <a:gridCol w="1650670">
                  <a:extLst>
                    <a:ext uri="{9D8B030D-6E8A-4147-A177-3AD203B41FA5}">
                      <a16:colId xmlns:a16="http://schemas.microsoft.com/office/drawing/2014/main" val="1281454427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val="378575642"/>
                    </a:ext>
                  </a:extLst>
                </a:gridCol>
              </a:tblGrid>
              <a:tr h="827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battery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charging protocol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CC current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CV voltage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cycle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41020409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CC-CV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2.0A</a:t>
                      </a:r>
                      <a:endParaRPr lang="en-US" sz="18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859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243407441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CC-CV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2.0A</a:t>
                      </a:r>
                      <a:endParaRPr lang="en-US" sz="18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4.2V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869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215058070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2.0A</a:t>
                      </a:r>
                      <a:endParaRPr lang="en-US" sz="18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4.2V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945638081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3.0A</a:t>
                      </a:r>
                      <a:endParaRPr lang="en-US" sz="1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894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736385706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3.0A</a:t>
                      </a:r>
                      <a:endParaRPr lang="en-US" sz="1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844</a:t>
                      </a:r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318376812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CC-CV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3.0A</a:t>
                      </a:r>
                      <a:endParaRPr lang="en-US" sz="1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920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188981089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E64EE19-4096-7D5F-3240-E24E5F729229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90332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972188" y="1287145"/>
            <a:ext cx="3492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Profiles: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Can NOT Use due to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the </a:t>
            </a:r>
            <a:r>
              <a:rPr lang="en-US" altLang="zh-CN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INSTRUMENTs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B7DDDD3-31C8-E7A5-D00F-CD42086EAC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20" y="1496294"/>
            <a:ext cx="2776056" cy="216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E8F77C-1869-9CD8-00C3-C06381742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08" y="3656294"/>
            <a:ext cx="2806479" cy="21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1A5F2CD-BAB5-CEBD-81F2-B32FC6ADA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93" y="1496294"/>
            <a:ext cx="2776056" cy="216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26661F-D565-0847-45DA-0F37C9C614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87" y="3656294"/>
            <a:ext cx="2783662" cy="216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826345-0860-2436-6470-0097A63F2ADC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6744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5107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 in Dataset (Battery 1):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Only Charging Curve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BE54F9-2FEC-0927-2039-946106CF072E}"/>
              </a:ext>
            </a:extLst>
          </p:cNvPr>
          <p:cNvSpPr txBox="1"/>
          <p:nvPr/>
        </p:nvSpPr>
        <p:spPr>
          <a:xfrm>
            <a:off x="1579682" y="5161925"/>
            <a:ext cx="3380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Battery Charging Curves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 cycle)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8DB606-8E2E-9D5E-6877-AF9A18E8FFA7}"/>
              </a:ext>
            </a:extLst>
          </p:cNvPr>
          <p:cNvSpPr txBox="1"/>
          <p:nvPr/>
        </p:nvSpPr>
        <p:spPr>
          <a:xfrm>
            <a:off x="6801929" y="5311259"/>
            <a:ext cx="365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Capacity Degradation Curve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53FD66-4550-5594-72DD-7306EF3DB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41" y="2410633"/>
            <a:ext cx="4016255" cy="2765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8F10EA-AABB-986B-2765-7AFD5515E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7" y="2410633"/>
            <a:ext cx="4872546" cy="252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BC64C9-F39C-EADD-683D-CE7A0B1A2F49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098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383190" y="1034594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Step1: Data Processing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E477EC3-805A-AEA2-CF7A-BDE3FBDD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31" y="970351"/>
            <a:ext cx="5408140" cy="26601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424" y="3734005"/>
            <a:ext cx="796043" cy="247598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348E137-8725-AAFC-91E0-3E7A4A172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32" y="3630453"/>
            <a:ext cx="5347092" cy="286803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27D92D2-B35B-E816-414F-ADA6C114E8AA}"/>
              </a:ext>
            </a:extLst>
          </p:cNvPr>
          <p:cNvSpPr txBox="1"/>
          <p:nvPr/>
        </p:nvSpPr>
        <p:spPr>
          <a:xfrm>
            <a:off x="7568232" y="5744396"/>
            <a:ext cx="169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A154488-63EF-44C7-019F-EC3CB99EBD8A}"/>
              </a:ext>
            </a:extLst>
          </p:cNvPr>
          <p:cNvSpPr txBox="1"/>
          <p:nvPr/>
        </p:nvSpPr>
        <p:spPr>
          <a:xfrm>
            <a:off x="4895843" y="1147178"/>
            <a:ext cx="109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 Voltage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6F0853-145E-F84F-D9B8-75B89DED4B07}"/>
              </a:ext>
            </a:extLst>
          </p:cNvPr>
          <p:cNvSpPr txBox="1"/>
          <p:nvPr/>
        </p:nvSpPr>
        <p:spPr>
          <a:xfrm>
            <a:off x="4941366" y="3871261"/>
            <a:ext cx="114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Voltage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F477A5-17DA-7CEC-316C-B34398E52582}"/>
              </a:ext>
            </a:extLst>
          </p:cNvPr>
          <p:cNvSpPr txBox="1"/>
          <p:nvPr/>
        </p:nvSpPr>
        <p:spPr>
          <a:xfrm>
            <a:off x="7568231" y="2875036"/>
            <a:ext cx="174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510D4D-ED90-686E-46AF-C3D3D1B60C73}"/>
              </a:ext>
            </a:extLst>
          </p:cNvPr>
          <p:cNvSpPr txBox="1"/>
          <p:nvPr/>
        </p:nvSpPr>
        <p:spPr>
          <a:xfrm>
            <a:off x="652364" y="4055927"/>
            <a:ext cx="34327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Range</a:t>
            </a:r>
          </a:p>
          <a:p>
            <a:r>
              <a:rPr lang="en-US" altLang="zh-CN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CC -&gt; U: 4.0 ~ 4.2V</a:t>
            </a:r>
          </a:p>
          <a:p>
            <a:r>
              <a:rPr lang="en-US" altLang="zh-CN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CV -&gt; I: 2.0 ~ 0.5A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3569171-896F-BF13-2A16-441D1A2796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08" y="1581517"/>
            <a:ext cx="1790423" cy="2289744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6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5CBEE12-87BD-FC6C-D944-E7C0E92969DE}"/>
              </a:ext>
            </a:extLst>
          </p:cNvPr>
          <p:cNvSpPr txBox="1"/>
          <p:nvPr/>
        </p:nvSpPr>
        <p:spPr>
          <a:xfrm>
            <a:off x="652364" y="5125363"/>
            <a:ext cx="30674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Sample points number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 Voltage: 20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Current: 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06FA7D-FC62-9706-F343-A649B4A8C734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43999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Capacity Prediction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87177" y="1305401"/>
            <a:ext cx="404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CapaDeepNet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1BF40B-712E-7725-0179-9F0309397FD9}"/>
              </a:ext>
            </a:extLst>
          </p:cNvPr>
          <p:cNvSpPr txBox="1"/>
          <p:nvPr/>
        </p:nvSpPr>
        <p:spPr>
          <a:xfrm>
            <a:off x="1754321" y="4239786"/>
            <a:ext cx="328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1: Training Data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(training and validation)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8B3F03-6989-4918-7EFA-020BC3AFBC81}"/>
              </a:ext>
            </a:extLst>
          </p:cNvPr>
          <p:cNvSpPr txBox="1"/>
          <p:nvPr/>
        </p:nvSpPr>
        <p:spPr>
          <a:xfrm>
            <a:off x="7078722" y="6056847"/>
            <a:ext cx="354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2 and 3: Evaluation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D863D4-B225-BA40-7119-5BEF0B354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60" y="1869720"/>
            <a:ext cx="3398858" cy="23700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E852D7-E28C-C734-89FB-3474BD211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20" y="1166102"/>
            <a:ext cx="3510621" cy="244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8DAF918-B2FA-177A-49D0-EBC6123A1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19" y="3614102"/>
            <a:ext cx="3510621" cy="244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E349769-3232-B8F9-BAB2-132A90E59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03" y="4895770"/>
            <a:ext cx="5528971" cy="13136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8E8439-DCE4-9FFF-2E41-043449EE0BE7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3658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Capacity Prediction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87177" y="1305401"/>
            <a:ext cx="404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CapaDeepNet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1BF40B-712E-7725-0179-9F0309397FD9}"/>
              </a:ext>
            </a:extLst>
          </p:cNvPr>
          <p:cNvSpPr txBox="1"/>
          <p:nvPr/>
        </p:nvSpPr>
        <p:spPr>
          <a:xfrm>
            <a:off x="1756805" y="4231530"/>
            <a:ext cx="328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4: Training Data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(training and validation)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8B3F03-6989-4918-7EFA-020BC3AFBC81}"/>
              </a:ext>
            </a:extLst>
          </p:cNvPr>
          <p:cNvSpPr txBox="1"/>
          <p:nvPr/>
        </p:nvSpPr>
        <p:spPr>
          <a:xfrm>
            <a:off x="7020564" y="6014600"/>
            <a:ext cx="354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5 and 6: Evaluation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518240E-CE66-A2FE-D2EB-57D45B2D0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58" y="1844877"/>
            <a:ext cx="3401344" cy="23718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8E932C9-EB2F-F8BD-3CAB-7AD5086CC36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89" y="1198882"/>
            <a:ext cx="3510000" cy="244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1A22E25-2E6B-8F39-A3B2-96ADC8C5DBA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89" y="3566600"/>
            <a:ext cx="3510000" cy="244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C2A0C6-C8C4-BD2C-C8C7-E03CDECDB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82" y="4890030"/>
            <a:ext cx="5504018" cy="1325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A12DAC-C563-8FF8-40FD-876A7458157C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92099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RUL Estimation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51551" y="994013"/>
            <a:ext cx="511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Step3: Time-window Linear Regression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04174EE-9C98-A367-4924-5594571E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91" y="3777194"/>
            <a:ext cx="2851039" cy="19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12BC50A-CF1F-5FFA-A68E-08097C04B8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15" y="1607833"/>
            <a:ext cx="2851039" cy="198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534F913-A5C1-D888-B4EC-17BE57223F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15" y="3770953"/>
            <a:ext cx="2851039" cy="19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7471837-2519-BEDB-1FA8-6595872707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" y="1610953"/>
            <a:ext cx="2851039" cy="198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DB44706-5081-03C6-E7C4-F6E00EE932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" y="3770953"/>
            <a:ext cx="2851039" cy="19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6F77837-1C39-0EC1-CAB0-41C2DBCE5F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91" y="1607833"/>
            <a:ext cx="2851039" cy="19800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9844249-7F6C-3A06-2D3F-005143D7677F}"/>
              </a:ext>
            </a:extLst>
          </p:cNvPr>
          <p:cNvSpPr txBox="1"/>
          <p:nvPr/>
        </p:nvSpPr>
        <p:spPr>
          <a:xfrm>
            <a:off x="937438" y="5863987"/>
            <a:ext cx="214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1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698A3AD-B55E-2350-4FE9-1F7836E9F362}"/>
              </a:ext>
            </a:extLst>
          </p:cNvPr>
          <p:cNvSpPr txBox="1"/>
          <p:nvPr/>
        </p:nvSpPr>
        <p:spPr>
          <a:xfrm>
            <a:off x="3729769" y="5855626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2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14BE03-C546-C0CC-C521-96CE11A3176B}"/>
              </a:ext>
            </a:extLst>
          </p:cNvPr>
          <p:cNvSpPr txBox="1"/>
          <p:nvPr/>
        </p:nvSpPr>
        <p:spPr>
          <a:xfrm>
            <a:off x="6782421" y="5863987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3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C2B597F-E523-F52E-927B-6B0145931D74}"/>
              </a:ext>
            </a:extLst>
          </p:cNvPr>
          <p:cNvSpPr txBox="1"/>
          <p:nvPr/>
        </p:nvSpPr>
        <p:spPr>
          <a:xfrm>
            <a:off x="9682462" y="2232975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440-540 cycles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7F5A97-66B5-C750-B9E9-ECACAB47068E}"/>
              </a:ext>
            </a:extLst>
          </p:cNvPr>
          <p:cNvSpPr txBox="1"/>
          <p:nvPr/>
        </p:nvSpPr>
        <p:spPr>
          <a:xfrm>
            <a:off x="9682462" y="4391621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540-640 cycles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987A3F1-1E3C-F227-01BD-61002635C49F}"/>
              </a:ext>
            </a:extLst>
          </p:cNvPr>
          <p:cNvSpPr txBox="1"/>
          <p:nvPr/>
        </p:nvSpPr>
        <p:spPr>
          <a:xfrm>
            <a:off x="9682462" y="1085974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Time-window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1E20C1-A8EF-F431-6FD1-9843CE215060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7641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3970" y="127905"/>
            <a:ext cx="1221994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Background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3" y="2157853"/>
            <a:ext cx="7073747" cy="26941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45528" y="1363075"/>
            <a:ext cx="2302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材料科学与工程系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58297" y="5048384"/>
            <a:ext cx="2302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计算机科学与工程系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王浩羽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410147" y="5048383"/>
            <a:ext cx="2302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深港微电子学院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徐涵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AC1941-3B7E-1111-67E4-12D3DE02DEF7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RUL Estimation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51551" y="994013"/>
            <a:ext cx="511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Step3: Time-window Linear Regression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9844249-7F6C-3A06-2D3F-005143D7677F}"/>
              </a:ext>
            </a:extLst>
          </p:cNvPr>
          <p:cNvSpPr txBox="1"/>
          <p:nvPr/>
        </p:nvSpPr>
        <p:spPr>
          <a:xfrm>
            <a:off x="906207" y="5788951"/>
            <a:ext cx="214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4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698A3AD-B55E-2350-4FE9-1F7836E9F362}"/>
              </a:ext>
            </a:extLst>
          </p:cNvPr>
          <p:cNvSpPr txBox="1"/>
          <p:nvPr/>
        </p:nvSpPr>
        <p:spPr>
          <a:xfrm>
            <a:off x="3703345" y="5781278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5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14BE03-C546-C0CC-C521-96CE11A3176B}"/>
              </a:ext>
            </a:extLst>
          </p:cNvPr>
          <p:cNvSpPr txBox="1"/>
          <p:nvPr/>
        </p:nvSpPr>
        <p:spPr>
          <a:xfrm>
            <a:off x="6877156" y="5788951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6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C2B597F-E523-F52E-927B-6B0145931D74}"/>
              </a:ext>
            </a:extLst>
          </p:cNvPr>
          <p:cNvSpPr txBox="1"/>
          <p:nvPr/>
        </p:nvSpPr>
        <p:spPr>
          <a:xfrm>
            <a:off x="9814600" y="2198876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460-560 cycles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7F5A97-66B5-C750-B9E9-ECACAB47068E}"/>
              </a:ext>
            </a:extLst>
          </p:cNvPr>
          <p:cNvSpPr txBox="1"/>
          <p:nvPr/>
        </p:nvSpPr>
        <p:spPr>
          <a:xfrm>
            <a:off x="9814600" y="4443348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520-620 cycles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987A3F1-1E3C-F227-01BD-61002635C49F}"/>
              </a:ext>
            </a:extLst>
          </p:cNvPr>
          <p:cNvSpPr txBox="1"/>
          <p:nvPr/>
        </p:nvSpPr>
        <p:spPr>
          <a:xfrm>
            <a:off x="9682462" y="1085974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Time-window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4C6168-0361-F7E7-9AC0-305850AE9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8" y="3758515"/>
            <a:ext cx="2851039" cy="19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D7A986-EECD-75C0-D46A-2817AC06A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8" y="1602343"/>
            <a:ext cx="2851039" cy="19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4326E2-17C0-57C1-BA04-52140EAD34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03" y="3808951"/>
            <a:ext cx="2863136" cy="19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DAB22F-DA9D-6297-70DD-1D7DB75F30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03" y="1648951"/>
            <a:ext cx="2863137" cy="19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07E05A5-B8C5-713E-1E47-8B3DFD6B5C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829" y="3808951"/>
            <a:ext cx="2851039" cy="19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5E2FB6-A4B2-BF73-C114-0ECE8A3705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065" y="1602343"/>
            <a:ext cx="2851039" cy="19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A30992-989D-2B6C-5663-E8FD40495B39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3617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71" y="4727237"/>
            <a:ext cx="578711" cy="180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D61801-B67B-8CAE-EACD-6AC85C96E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10" y="3000713"/>
            <a:ext cx="3737859" cy="22282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5ADDDE8-178B-7504-5D48-4F6987767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4" y="1110731"/>
            <a:ext cx="2591853" cy="18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E1A4257-11C2-D755-1213-350E6D8B23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77" y="1110731"/>
            <a:ext cx="2624847" cy="180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51E8ED1-D391-5EEC-2ABA-2859FECD55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824" y="1110731"/>
            <a:ext cx="2624847" cy="180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9D965E0-6B37-DE68-723F-4D177EE748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7" y="2910730"/>
            <a:ext cx="2591853" cy="180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E6A759F-B53E-EE6F-5601-A535865B3E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474" y="2910730"/>
            <a:ext cx="2591853" cy="180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EF2C407-BE01-28AC-1B6E-710B9DE054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824" y="2927237"/>
            <a:ext cx="2624847" cy="180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4354DD5-586B-6BE4-104E-0D6950E24F5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7" y="4727237"/>
            <a:ext cx="2624847" cy="1800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6BF1372-AFB9-02BD-F659-E86958A5CBBD}"/>
              </a:ext>
            </a:extLst>
          </p:cNvPr>
          <p:cNvSpPr txBox="1"/>
          <p:nvPr/>
        </p:nvSpPr>
        <p:spPr>
          <a:xfrm>
            <a:off x="275818" y="1171051"/>
            <a:ext cx="3605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Battery: 25C05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(from 8 batteries)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state V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Open-source; EIS Only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470552" y="1246311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F56972A-6143-5F8B-7B88-0DE16C09BB41}"/>
              </a:ext>
            </a:extLst>
          </p:cNvPr>
          <p:cNvSpPr txBox="1"/>
          <p:nvPr/>
        </p:nvSpPr>
        <p:spPr>
          <a:xfrm>
            <a:off x="7095399" y="1246311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II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DE3A311-EC1A-8309-0196-4396E5D8BB74}"/>
              </a:ext>
            </a:extLst>
          </p:cNvPr>
          <p:cNvSpPr txBox="1"/>
          <p:nvPr/>
        </p:nvSpPr>
        <p:spPr>
          <a:xfrm>
            <a:off x="9720246" y="1280944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III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8B506FA-1B17-71CE-9AD1-C8A9C3316244}"/>
              </a:ext>
            </a:extLst>
          </p:cNvPr>
          <p:cNvSpPr txBox="1"/>
          <p:nvPr/>
        </p:nvSpPr>
        <p:spPr>
          <a:xfrm>
            <a:off x="4470552" y="3063290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IV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22D2DC2-29C2-3A68-31BB-D0E0CBA8CB6C}"/>
              </a:ext>
            </a:extLst>
          </p:cNvPr>
          <p:cNvSpPr txBox="1"/>
          <p:nvPr/>
        </p:nvSpPr>
        <p:spPr>
          <a:xfrm>
            <a:off x="7095399" y="3063290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3BD735B-F7EB-B48A-2FAE-112150C691C5}"/>
              </a:ext>
            </a:extLst>
          </p:cNvPr>
          <p:cNvSpPr txBox="1"/>
          <p:nvPr/>
        </p:nvSpPr>
        <p:spPr>
          <a:xfrm>
            <a:off x="9720246" y="3059668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B276D79-0116-40A2-2F09-458F93E17AE5}"/>
              </a:ext>
            </a:extLst>
          </p:cNvPr>
          <p:cNvSpPr txBox="1"/>
          <p:nvPr/>
        </p:nvSpPr>
        <p:spPr>
          <a:xfrm>
            <a:off x="4466409" y="4859667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IX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F3688A2-BBE6-DFF3-CCD9-F59C840B373F}"/>
              </a:ext>
            </a:extLst>
          </p:cNvPr>
          <p:cNvSpPr txBox="1"/>
          <p:nvPr/>
        </p:nvSpPr>
        <p:spPr>
          <a:xfrm>
            <a:off x="267491" y="5228999"/>
            <a:ext cx="36961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Data source: Identifying degradation patterns of lithium ion batteries from impedance spectroscopy using machine learning</a:t>
            </a:r>
          </a:p>
          <a:p>
            <a:r>
              <a:rPr lang="en-US" altLang="zh-CN" sz="1200" dirty="0">
                <a:hlinkClick r:id="rId12"/>
              </a:rPr>
              <a:t>https://zenodo.org/records/3633835</a:t>
            </a:r>
            <a:endParaRPr lang="zh-CN" altLang="en-US" sz="1200" dirty="0"/>
          </a:p>
        </p:txBody>
      </p:sp>
      <p:sp>
        <p:nvSpPr>
          <p:cNvPr id="50" name="Rectangle 1">
            <a:extLst>
              <a:ext uri="{FF2B5EF4-FFF2-40B4-BE49-F238E27FC236}">
                <a16:creationId xmlns:a16="http://schemas.microsoft.com/office/drawing/2014/main" id="{6F1B9BFF-D3B2-B561-CECA-ED57BB943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sng" strike="noStrike" cap="none" normalizeH="0" baseline="0">
                <a:ln>
                  <a:noFill/>
                </a:ln>
                <a:solidFill>
                  <a:srgbClr val="5B808D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https://zenodo.org/records/3633835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5C222D2-8D63-0CAF-E71E-DC27B715265F}"/>
              </a:ext>
            </a:extLst>
          </p:cNvPr>
          <p:cNvSpPr/>
          <p:nvPr/>
        </p:nvSpPr>
        <p:spPr>
          <a:xfrm>
            <a:off x="7062405" y="3059668"/>
            <a:ext cx="2224099" cy="13698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E3D76C-D3FC-442A-C869-E26CC66B064B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13588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(Interval)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787484" y="1169460"/>
            <a:ext cx="644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Battery: 25C05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 (Method 1): Interval of Re/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Segments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37" y="2694271"/>
            <a:ext cx="694453" cy="216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DEE32F-D89C-F5D0-BA4F-09C60D288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59" y="2514271"/>
            <a:ext cx="3715845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CD048D-9330-9451-72E9-B741966C6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42" y="2514271"/>
            <a:ext cx="3720977" cy="252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3953548" y="5420141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CBF9A9-03DC-C003-2643-62EDABB23047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6225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(Interval)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591632" y="1178679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FFA5CC-4CA4-37B7-9D97-494333696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0" y="2255984"/>
            <a:ext cx="4677992" cy="26770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131603" y="5285029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D3DB66-C592-1908-2448-F45A2A5ED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95" y="2214104"/>
            <a:ext cx="4508733" cy="314905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6323478" y="5349362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Prediction results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9CD682-C3CE-EF98-6A79-EF9CC18B2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049" y="1094494"/>
            <a:ext cx="4568028" cy="9487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18462B-28A4-D307-14E2-B90CB8B40C2F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4226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(Characters)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862247" y="1159200"/>
            <a:ext cx="510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Battery: 25C05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 (Method 2): EIS Characters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12" y="2818140"/>
            <a:ext cx="694453" cy="216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2219447" y="5311979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Characters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1 cycle)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A3CD36-26F9-816E-8B2D-20EB923AE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20" y="2458140"/>
            <a:ext cx="4077679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CA7542-8018-FAB2-90FF-5B23A54C3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66" y="2458140"/>
            <a:ext cx="4077679" cy="288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9D71BBB-F586-AD6D-8A68-2CDB3C1D8083}"/>
              </a:ext>
            </a:extLst>
          </p:cNvPr>
          <p:cNvSpPr txBox="1"/>
          <p:nvPr/>
        </p:nvSpPr>
        <p:spPr>
          <a:xfrm>
            <a:off x="6498566" y="5311980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ACC02-3823-AE4A-6418-53E75C470971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6092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(Characters)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098848" y="1210228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FFA5CC-4CA4-37B7-9D97-494333696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3" y="2214104"/>
            <a:ext cx="4677992" cy="26770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160576" y="5243149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6323479" y="5364104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Prediction results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9CD682-C3CE-EF98-6A79-EF9CC18B2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05188"/>
            <a:ext cx="4568028" cy="9487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42E688-3222-3107-8C88-D44675182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21" y="2214104"/>
            <a:ext cx="4510082" cy="315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35DC62F-16C5-FF23-23B6-3B11F030DBAB}"/>
              </a:ext>
            </a:extLst>
          </p:cNvPr>
          <p:cNvSpPr/>
          <p:nvPr/>
        </p:nvSpPr>
        <p:spPr>
          <a:xfrm>
            <a:off x="7550974" y="1501869"/>
            <a:ext cx="684069" cy="17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onsolas" panose="020B0609020204030204" pitchFamily="49" charset="0"/>
              </a:rPr>
              <a:t>0.4308</a:t>
            </a:r>
            <a:endParaRPr lang="zh-CN" alt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ED0D26-A872-C052-201B-758247A526EE}"/>
              </a:ext>
            </a:extLst>
          </p:cNvPr>
          <p:cNvSpPr/>
          <p:nvPr/>
        </p:nvSpPr>
        <p:spPr>
          <a:xfrm>
            <a:off x="9398699" y="1508827"/>
            <a:ext cx="684069" cy="17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onsolas" panose="020B0609020204030204" pitchFamily="49" charset="0"/>
              </a:rPr>
              <a:t>0.91%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7A1765-7459-4B02-BF86-5BBA3AA15790}"/>
              </a:ext>
            </a:extLst>
          </p:cNvPr>
          <p:cNvSpPr/>
          <p:nvPr/>
        </p:nvSpPr>
        <p:spPr>
          <a:xfrm>
            <a:off x="7538727" y="1688801"/>
            <a:ext cx="708561" cy="17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0.3170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C8A2BD-3B04-0FDC-E1BB-50F108109EB9}"/>
              </a:ext>
            </a:extLst>
          </p:cNvPr>
          <p:cNvSpPr/>
          <p:nvPr/>
        </p:nvSpPr>
        <p:spPr>
          <a:xfrm>
            <a:off x="9398700" y="1677027"/>
            <a:ext cx="684069" cy="17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onsolas" panose="020B0609020204030204" pitchFamily="49" charset="0"/>
              </a:rPr>
              <a:t>0.78%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16124E-6DC1-630A-FF07-777BAFC6477F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96529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Comparison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098848" y="1210228"/>
            <a:ext cx="289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CapaDNN: 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539990" y="5781278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Method1: Interval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6420431" y="5775272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Method2: Characters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42E688-3222-3107-8C88-D44675182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21" y="2631278"/>
            <a:ext cx="4510082" cy="315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E61837-8CE2-16E9-E3A0-C3A29C06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48" y="2632220"/>
            <a:ext cx="4508733" cy="31490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218585-F2AE-C772-28B7-7E5640E0FFBF}"/>
              </a:ext>
            </a:extLst>
          </p:cNvPr>
          <p:cNvSpPr txBox="1"/>
          <p:nvPr/>
        </p:nvSpPr>
        <p:spPr>
          <a:xfrm>
            <a:off x="2779456" y="1760050"/>
            <a:ext cx="6647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Mean Relative Error: 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1.23%                      =====&gt;&gt;&gt;&gt;&gt;&gt;                    0.78%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EF8894-A4F4-BC10-197E-F3B0E21FD185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3574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RUL Estimation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213756" y="1339396"/>
            <a:ext cx="400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 3: 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Time-window Linear Regression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5145819" y="3204973"/>
            <a:ext cx="2183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40–60 cycles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8342907" y="3212276"/>
            <a:ext cx="2248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50–70 cycles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F9EBA5-27C5-B7A9-9CC9-396C475C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37" y="1136799"/>
            <a:ext cx="2990594" cy="2088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ED2D15-DA54-F5D8-CAA0-6065F1020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17" y="1136799"/>
            <a:ext cx="2990594" cy="20887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D9EFFE-982E-3AC2-FB5F-EA52CBD6A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36" y="3834195"/>
            <a:ext cx="2990594" cy="20887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A6DDF4-D61C-A6D3-0401-92994BD5F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17" y="3834195"/>
            <a:ext cx="2990594" cy="208873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4AA8DEA-175B-C400-0E43-8C5E1E0CCAE6}"/>
              </a:ext>
            </a:extLst>
          </p:cNvPr>
          <p:cNvSpPr txBox="1"/>
          <p:nvPr/>
        </p:nvSpPr>
        <p:spPr>
          <a:xfrm>
            <a:off x="5145819" y="5881806"/>
            <a:ext cx="2183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60–80 cycles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F12A51-AE3B-30D4-1613-969D23A901D7}"/>
              </a:ext>
            </a:extLst>
          </p:cNvPr>
          <p:cNvSpPr txBox="1"/>
          <p:nvPr/>
        </p:nvSpPr>
        <p:spPr>
          <a:xfrm>
            <a:off x="8342907" y="5906330"/>
            <a:ext cx="2183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70–90 cycles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8CAFF90-C839-0283-DA4F-1A69A72EE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56" y="2412669"/>
            <a:ext cx="4341697" cy="1362101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7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94ABCCA-E9DD-4B80-747D-5F9DB4117A19}"/>
              </a:ext>
            </a:extLst>
          </p:cNvPr>
          <p:cNvSpPr txBox="1"/>
          <p:nvPr/>
        </p:nvSpPr>
        <p:spPr>
          <a:xfrm>
            <a:off x="545412" y="4718385"/>
            <a:ext cx="353376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Model shows a poor </a:t>
            </a:r>
            <a:r>
              <a:rPr lang="en-US" altLang="zh-CN" sz="2800" b="1" u="sng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Robustness!  </a:t>
            </a:r>
            <a:endParaRPr lang="en-US" altLang="zh-CN" b="1" u="sng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043D98-C886-7E5D-F370-26116421B456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42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3: Button Cell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716867" y="962893"/>
            <a:ext cx="3605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Self-measuring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Single Battery Only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299" y="2511313"/>
            <a:ext cx="810195" cy="252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059811" y="5781278"/>
            <a:ext cx="3971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34C474-5E3D-3D84-E110-63F6A4497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0" y="2071024"/>
            <a:ext cx="5175571" cy="3622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B5409F-7968-8060-6806-853EBFF85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13" y="2217926"/>
            <a:ext cx="3916286" cy="310677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BE5C80-5843-E270-C86F-F3444A1D8577}"/>
              </a:ext>
            </a:extLst>
          </p:cNvPr>
          <p:cNvSpPr txBox="1"/>
          <p:nvPr/>
        </p:nvSpPr>
        <p:spPr>
          <a:xfrm>
            <a:off x="6288913" y="5713897"/>
            <a:ext cx="3971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Profile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4225BF-4C63-449E-5E07-B3F16798B0BB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61710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3: Button Cell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351602" y="1102479"/>
            <a:ext cx="232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32" y="2522193"/>
            <a:ext cx="694453" cy="216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8909974" y="4443074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5998BD-7586-8C7B-97E4-5EE18F2FE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14" y="992762"/>
            <a:ext cx="5117804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B750318-CA2D-B162-A2AF-0443C37D1F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14" y="3747689"/>
            <a:ext cx="5117804" cy="252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00AF77-EF77-7B3E-C7A5-F44F7B68F106}"/>
              </a:ext>
            </a:extLst>
          </p:cNvPr>
          <p:cNvSpPr txBox="1"/>
          <p:nvPr/>
        </p:nvSpPr>
        <p:spPr>
          <a:xfrm>
            <a:off x="9197437" y="1491596"/>
            <a:ext cx="23553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Charging Curve 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9A9274A-5756-8C6C-3828-0ED7AE0469CD}"/>
              </a:ext>
            </a:extLst>
          </p:cNvPr>
          <p:cNvGrpSpPr/>
          <p:nvPr/>
        </p:nvGrpSpPr>
        <p:grpSpPr>
          <a:xfrm>
            <a:off x="351602" y="1917242"/>
            <a:ext cx="2816901" cy="2302457"/>
            <a:chOff x="752663" y="2934562"/>
            <a:chExt cx="3505681" cy="2880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6402FDA-FFBB-9251-C3E4-84CEA464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237" y="2934562"/>
              <a:ext cx="1650107" cy="288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00FB23F-66EE-D5CF-F93F-05095AC2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63" y="2934562"/>
              <a:ext cx="1650107" cy="288000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C1B5451-3347-7E02-59BC-BFC94A552FB6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870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24600" y="2602764"/>
            <a:ext cx="4165272" cy="2469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Test platform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Test process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Cycle and EIS test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6812" y="3136611"/>
            <a:ext cx="1430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李宗润</a:t>
            </a:r>
            <a:endParaRPr lang="zh-CN" altLang="en-US" sz="32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02128" y="1279325"/>
            <a:ext cx="72246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A: Materials Science</a:t>
            </a:r>
          </a:p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Engineering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3: Button Cell - Results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623235-C646-CC43-6519-E247D5A54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1" y="1997514"/>
            <a:ext cx="4099122" cy="28629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4576E64-BF59-67A6-CC61-24D9E45E1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176" y="1506131"/>
            <a:ext cx="2944186" cy="20563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8A28B6-21AC-93B6-3EDF-736EED1D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302" y="1534642"/>
            <a:ext cx="2944186" cy="20563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90D41DC-BC37-2E7E-5917-D5AC1FF7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3" y="3590966"/>
            <a:ext cx="2944186" cy="2056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0F076AC-6EAE-99F3-EEBD-1E89EB0A3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302" y="3590966"/>
            <a:ext cx="2944186" cy="205632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E5B1718-8B54-0562-2AE3-4D654C62CC5A}"/>
              </a:ext>
            </a:extLst>
          </p:cNvPr>
          <p:cNvSpPr txBox="1"/>
          <p:nvPr/>
        </p:nvSpPr>
        <p:spPr>
          <a:xfrm>
            <a:off x="4865064" y="976425"/>
            <a:ext cx="623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 3: Time-window Linear Regression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7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45DEEF-722F-B2CA-ECEC-5EC0EFB29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111" y="4881383"/>
            <a:ext cx="4558818" cy="9494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4447F2F-73C2-B6FC-992C-EEDB59B84C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6478" y="2628524"/>
            <a:ext cx="5308410" cy="16009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EB27CD-F929-5AA2-C92E-463DB090A255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389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4: NASA (Deprecated)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3936193" y="5556250"/>
            <a:ext cx="440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Profiles for Several Batteries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70DB0D-08F5-235F-9C56-197108C4D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486" y="3680050"/>
            <a:ext cx="2628221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D25F55-0CE3-BED1-C880-A7D8BA9B8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9" y="3680050"/>
            <a:ext cx="2628221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C765DC-F9FC-303E-39D4-C1B9FDDC0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8" y="3680050"/>
            <a:ext cx="2556441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2AF05A-CFC5-61D1-3817-36CF822B0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27" y="3680050"/>
            <a:ext cx="2744172" cy="180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1ABF7-DD5C-9012-994F-8D810CE3C9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486" y="1880050"/>
            <a:ext cx="2628221" cy="18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F637CC2-0D18-1FC4-4025-00F49C24E5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72" y="1880050"/>
            <a:ext cx="2677914" cy="180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209FE72-F9B5-9431-7DD7-A6976F9678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31" y="1880050"/>
            <a:ext cx="2556441" cy="180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3E9452F-49A0-E68D-3C79-05A55BC67A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27" y="1880050"/>
            <a:ext cx="2556441" cy="180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94ABCCA-E9DD-4B80-747D-5F9DB4117A19}"/>
              </a:ext>
            </a:extLst>
          </p:cNvPr>
          <p:cNvSpPr txBox="1"/>
          <p:nvPr/>
        </p:nvSpPr>
        <p:spPr>
          <a:xfrm>
            <a:off x="3117059" y="1056312"/>
            <a:ext cx="59718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u="sng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Totally Ridiculous!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DC57C5-11BF-BA3C-34E4-38571586F0D9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91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Conclusion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036317" y="1424749"/>
            <a:ext cx="10119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 enhance the Accuracy and Applicability of our model,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 CapaDNN: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Good enough for LAB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Collect more realistic data from 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REAL USAGE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 Time-window Linear Regression: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Effective for some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Poor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Sensitive to 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Abnormal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value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C51F58-915F-9CB7-3BC6-37EB50C2928D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301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System Demo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822656" y="1011583"/>
            <a:ext cx="219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Web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C51F58-915F-9CB7-3BC6-37EB50C2928D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752CB3-A011-8903-4146-C4515F56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16" y="1608908"/>
            <a:ext cx="8432808" cy="490912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84347210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Reference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1152" y="1199399"/>
            <a:ext cx="11414087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/>
              <a:t>1．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Wang, S., Jin, S., Bai, D., Fan, Y., Shi, H., &amp; Fernandez, C. (2021). A critical review of improved deep learning methods for the remaining useful life prediction of lithium-ion batteries. Energy Reports, 7, 5562–5574.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2"/>
              </a:rPr>
              <a:t>https://doi.org/10.1016/j.egyr.2021.08.182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2．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Ansari, S.,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Ayob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, A., Hossain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Lipu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, M. S., Hussain, A., &amp; Saad, M. H. M. (2022). Remaining useful life prediction for lithium-ion battery storage system: A comprehensive review of methods, key factors, issues and future outlook. Energy Reports, 8, 12153–12185.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3"/>
              </a:rPr>
              <a:t>https://doi.org/10.1016/j.egyr.2022.09.043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3．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Wang, S., Jin, S., Deng, D., &amp; Fernandez, C. (2021). A Critical Review of Online Battery Remaining Useful Lifetime Prediction Methods. Frontiers in Mechanical Engineering, 7.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4"/>
              </a:rPr>
              <a:t>https://doi.org/10.3389/fmech.2021.719718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Park, K., Choi, Y., Choi, W. J., Ryu, H.-Y., &amp; Kim, H. (2020). LSTM-Based Battery Remaining Useful Life Prediction With Multi-Channel Charging Profiles. IEEE Access, 8, 20786–20798.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5"/>
              </a:rPr>
              <a:t>https://doi.org/10.1109/access.2020.2968939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5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Xu, Q., Wu, M., Khoo, E., Chen, Z., &amp; Li, X. (2023). A Hybrid Ensemble Deep Learning Approach for Early Prediction of Battery Remaining Useful Life. IEEE/CAA Journal of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Automatica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Sinica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, 10(1), 177–187.</a:t>
            </a:r>
          </a:p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6"/>
              </a:rPr>
              <a:t>https://doi.org/10.1109/jas.2023.123024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6．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Lu, J., Xiong, R., Tian, J., Wang, C., &amp; Sun, F. (2023). Deep learning to estimate lithium-ion battery state of health without additional degradation experiments. Nature Communications, 14(1).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7"/>
              </a:rPr>
              <a:t>https://doi.org/10.1038/s41467-023-38458-w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7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Zhang, Y., Tang, Q., Zhang, Y., Wang, J., Stimming, U., &amp; Lee, A. A. (2020). Identifying degradation patterns of lithium ion batteries from impedance spectroscopy using machine learning. Nature Communications, 11(1).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8"/>
              </a:rPr>
              <a:t>https://doi.org/10.1038/s41467-020-15235-7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371746"/>
            <a:ext cx="12192000" cy="1865126"/>
          </a:xfrm>
        </p:spPr>
        <p:txBody>
          <a:bodyPr wrap="square">
            <a:spAutoFit/>
          </a:bodyPr>
          <a:lstStyle/>
          <a:p>
            <a:r>
              <a:rPr kumimoji="0" lang="zh-CN" altLang="en-US" sz="48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谢谢大家！</a:t>
            </a:r>
            <a:b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br>
              <a:rPr lang="en-US" altLang="zh-CN" sz="4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请各位老师批评指正！</a:t>
            </a:r>
            <a:endParaRPr lang="zh-CN" altLang="en-US" sz="66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16" y="4472228"/>
            <a:ext cx="3092627" cy="21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76" y="170685"/>
            <a:ext cx="3092627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80" y="170685"/>
            <a:ext cx="3092627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07" y="170685"/>
            <a:ext cx="3092627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94" y="2312228"/>
            <a:ext cx="3092627" cy="216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98" y="2330685"/>
            <a:ext cx="3092627" cy="216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07" y="2312228"/>
            <a:ext cx="3092627" cy="216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94" y="4490685"/>
            <a:ext cx="3092628" cy="2160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015844" y="5109020"/>
            <a:ext cx="397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3633835 dataset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 8 Batteries</a:t>
            </a:r>
          </a:p>
        </p:txBody>
      </p:sp>
      <p:sp>
        <p:nvSpPr>
          <p:cNvPr id="21" name="矩形 20"/>
          <p:cNvSpPr/>
          <p:nvPr/>
        </p:nvSpPr>
        <p:spPr>
          <a:xfrm>
            <a:off x="5153891" y="2517569"/>
            <a:ext cx="2671948" cy="16684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E99066-CA0A-0B79-2B40-DE6984FD9FDD}"/>
              </a:ext>
            </a:extLst>
          </p:cNvPr>
          <p:cNvSpPr txBox="1"/>
          <p:nvPr/>
        </p:nvSpPr>
        <p:spPr>
          <a:xfrm>
            <a:off x="1" y="170685"/>
            <a:ext cx="141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Appendix: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27905"/>
            <a:ext cx="1219200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Test platform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C007183-F673-CDBE-1EC2-788848BCD39D}"/>
              </a:ext>
            </a:extLst>
          </p:cNvPr>
          <p:cNvSpPr txBox="1"/>
          <p:nvPr/>
        </p:nvSpPr>
        <p:spPr>
          <a:xfrm>
            <a:off x="719911" y="1360127"/>
            <a:ext cx="4493357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platform: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Electrochemical Workstation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EIS test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Battery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SANYO&amp;PANA (4.3V)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18650 (4.3V)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Button battery: LIR2032 (3.6V)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A0532B-628D-7C17-1A6E-83A731462031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7EFEB9-767F-A0A5-1431-215C6785C9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8" b="8707"/>
          <a:stretch/>
        </p:blipFill>
        <p:spPr>
          <a:xfrm>
            <a:off x="5213268" y="1163372"/>
            <a:ext cx="2657295" cy="193945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9567740-9399-FC0A-0EA0-0ED89111AC58}"/>
              </a:ext>
            </a:extLst>
          </p:cNvPr>
          <p:cNvSpPr/>
          <p:nvPr/>
        </p:nvSpPr>
        <p:spPr>
          <a:xfrm>
            <a:off x="4721457" y="3100282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Electrochemical Workstation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BFB3D08-3664-2371-DDFF-8B6C865A9F04}"/>
              </a:ext>
            </a:extLst>
          </p:cNvPr>
          <p:cNvSpPr/>
          <p:nvPr/>
        </p:nvSpPr>
        <p:spPr>
          <a:xfrm>
            <a:off x="8243620" y="3102825"/>
            <a:ext cx="2226556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ElS</a:t>
            </a:r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 Channel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3035AA-D0DA-AA3A-7859-27EAF148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14"/>
          <a:stretch/>
        </p:blipFill>
        <p:spPr>
          <a:xfrm>
            <a:off x="7995802" y="1154206"/>
            <a:ext cx="2690466" cy="19394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5E24ED-F882-1B96-72C3-2D63E63F6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14" b="18087"/>
          <a:stretch/>
        </p:blipFill>
        <p:spPr>
          <a:xfrm>
            <a:off x="7995802" y="3808452"/>
            <a:ext cx="2784213" cy="19934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3A0055-938D-995E-3AF1-00DCA48AE5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1" b="17438"/>
          <a:stretch/>
        </p:blipFill>
        <p:spPr>
          <a:xfrm>
            <a:off x="5213268" y="3808452"/>
            <a:ext cx="2657295" cy="1993127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6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52CCEE4-CA9A-2B32-84CD-386EDF51F887}"/>
              </a:ext>
            </a:extLst>
          </p:cNvPr>
          <p:cNvSpPr/>
          <p:nvPr/>
        </p:nvSpPr>
        <p:spPr>
          <a:xfrm>
            <a:off x="6294097" y="5879035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 Panel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6482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EIS test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A02D14-0095-F94B-735A-0BFF84D7A0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14" y="1520043"/>
            <a:ext cx="4937655" cy="33339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8DB8C6-CE1B-7B57-DE4A-C156115A9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66"/>
          <a:stretch/>
        </p:blipFill>
        <p:spPr>
          <a:xfrm>
            <a:off x="399082" y="1520043"/>
            <a:ext cx="5611322" cy="3333968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5C86BA62-7E5A-8255-2B2F-AAA78BBACACF}"/>
              </a:ext>
            </a:extLst>
          </p:cNvPr>
          <p:cNvSpPr/>
          <p:nvPr/>
        </p:nvSpPr>
        <p:spPr>
          <a:xfrm>
            <a:off x="7061536" y="4965674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EC-LAB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BE319E5-CFAB-7EE1-B1A3-1E701EF899D0}"/>
              </a:ext>
            </a:extLst>
          </p:cNvPr>
          <p:cNvSpPr/>
          <p:nvPr/>
        </p:nvSpPr>
        <p:spPr>
          <a:xfrm>
            <a:off x="1625116" y="4965674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BTSDA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CDDE89-4CBA-74A8-4C55-3EB5F514AF01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1178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Test process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4121CC-37C4-9DEC-C032-1A967919FEC2}"/>
              </a:ext>
            </a:extLst>
          </p:cNvPr>
          <p:cNvSpPr/>
          <p:nvPr/>
        </p:nvSpPr>
        <p:spPr>
          <a:xfrm>
            <a:off x="1702383" y="1433393"/>
            <a:ext cx="1324947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CC</a:t>
            </a:r>
            <a:endParaRPr lang="zh-CN" altLang="en-US" b="1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44DA53AA-AB90-D9D5-7B7A-8295818157D3}"/>
              </a:ext>
            </a:extLst>
          </p:cNvPr>
          <p:cNvSpPr/>
          <p:nvPr/>
        </p:nvSpPr>
        <p:spPr>
          <a:xfrm>
            <a:off x="2180162" y="2108016"/>
            <a:ext cx="289249" cy="34523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9A177B-0992-6160-244C-7EA33950FBDD}"/>
              </a:ext>
            </a:extLst>
          </p:cNvPr>
          <p:cNvSpPr/>
          <p:nvPr/>
        </p:nvSpPr>
        <p:spPr>
          <a:xfrm>
            <a:off x="1726668" y="2624266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CV</a:t>
            </a:r>
            <a:endParaRPr lang="zh-CN" altLang="en-US" b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6BDE097-DAD1-0CF1-0F39-6B0E48454E1E}"/>
              </a:ext>
            </a:extLst>
          </p:cNvPr>
          <p:cNvSpPr/>
          <p:nvPr/>
        </p:nvSpPr>
        <p:spPr>
          <a:xfrm>
            <a:off x="1726668" y="3815139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Rest</a:t>
            </a:r>
            <a:endParaRPr lang="zh-CN" altLang="en-US" b="1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10B016C4-E076-3659-1459-512230C18C9C}"/>
              </a:ext>
            </a:extLst>
          </p:cNvPr>
          <p:cNvSpPr/>
          <p:nvPr/>
        </p:nvSpPr>
        <p:spPr>
          <a:xfrm>
            <a:off x="2180161" y="3325226"/>
            <a:ext cx="289249" cy="34523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2DF023C9-63E9-D960-FAAB-DE196915A124}"/>
              </a:ext>
            </a:extLst>
          </p:cNvPr>
          <p:cNvSpPr/>
          <p:nvPr/>
        </p:nvSpPr>
        <p:spPr>
          <a:xfrm rot="16200000">
            <a:off x="6427555" y="2031940"/>
            <a:ext cx="522514" cy="2920412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CEBED05-95F4-97B5-0B2C-A1AE7A205EDB}"/>
              </a:ext>
            </a:extLst>
          </p:cNvPr>
          <p:cNvSpPr/>
          <p:nvPr/>
        </p:nvSpPr>
        <p:spPr>
          <a:xfrm>
            <a:off x="8458259" y="3188127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EIS Test</a:t>
            </a:r>
            <a:endParaRPr lang="zh-CN" altLang="en-US" b="1" dirty="0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495726EB-D59F-E50A-E536-DA949C501C5C}"/>
              </a:ext>
            </a:extLst>
          </p:cNvPr>
          <p:cNvSpPr/>
          <p:nvPr/>
        </p:nvSpPr>
        <p:spPr>
          <a:xfrm>
            <a:off x="2204447" y="4587139"/>
            <a:ext cx="289249" cy="34523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BD1CB3D-F03A-99AE-B41F-53C2B4ABF0DA}"/>
              </a:ext>
            </a:extLst>
          </p:cNvPr>
          <p:cNvSpPr/>
          <p:nvPr/>
        </p:nvSpPr>
        <p:spPr>
          <a:xfrm>
            <a:off x="1726668" y="5108801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Discharge</a:t>
            </a:r>
            <a:endParaRPr lang="zh-CN" altLang="en-US" b="1" dirty="0"/>
          </a:p>
        </p:txBody>
      </p:sp>
      <p:sp>
        <p:nvSpPr>
          <p:cNvPr id="23" name="箭头: 直角上 22">
            <a:extLst>
              <a:ext uri="{FF2B5EF4-FFF2-40B4-BE49-F238E27FC236}">
                <a16:creationId xmlns:a16="http://schemas.microsoft.com/office/drawing/2014/main" id="{51237F93-1DF6-5068-6749-0EC4B31D6C43}"/>
              </a:ext>
            </a:extLst>
          </p:cNvPr>
          <p:cNvSpPr/>
          <p:nvPr/>
        </p:nvSpPr>
        <p:spPr>
          <a:xfrm>
            <a:off x="3742901" y="4016902"/>
            <a:ext cx="716018" cy="1470528"/>
          </a:xfrm>
          <a:prstGeom prst="bent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A1A1D44-4441-403A-6BAA-2F96A15A5F70}"/>
              </a:ext>
            </a:extLst>
          </p:cNvPr>
          <p:cNvSpPr/>
          <p:nvPr/>
        </p:nvSpPr>
        <p:spPr>
          <a:xfrm>
            <a:off x="3616612" y="3230889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Record</a:t>
            </a:r>
            <a:endParaRPr lang="zh-CN" altLang="en-US" b="1" dirty="0"/>
          </a:p>
        </p:txBody>
      </p:sp>
      <p:sp>
        <p:nvSpPr>
          <p:cNvPr id="27" name="箭头: 直角上 26">
            <a:extLst>
              <a:ext uri="{FF2B5EF4-FFF2-40B4-BE49-F238E27FC236}">
                <a16:creationId xmlns:a16="http://schemas.microsoft.com/office/drawing/2014/main" id="{302F1200-16F9-1990-18B6-65A30536E2CF}"/>
              </a:ext>
            </a:extLst>
          </p:cNvPr>
          <p:cNvSpPr/>
          <p:nvPr/>
        </p:nvSpPr>
        <p:spPr>
          <a:xfrm rot="16200000">
            <a:off x="3332116" y="1899946"/>
            <a:ext cx="1445542" cy="689346"/>
          </a:xfrm>
          <a:prstGeom prst="bentUpArrow">
            <a:avLst>
              <a:gd name="adj1" fmla="val 30859"/>
              <a:gd name="adj2" fmla="val 25000"/>
              <a:gd name="adj3" fmla="val 25000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9A8D8C1-EF4F-F7C4-93A6-610E83D678CF}"/>
              </a:ext>
            </a:extLst>
          </p:cNvPr>
          <p:cNvSpPr/>
          <p:nvPr/>
        </p:nvSpPr>
        <p:spPr>
          <a:xfrm>
            <a:off x="6038481" y="2649811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10 cycles</a:t>
            </a:r>
            <a:endParaRPr lang="zh-CN" altLang="en-US" b="1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55A8FD3-EEFE-E835-935A-79BD98BB6A54}"/>
              </a:ext>
            </a:extLst>
          </p:cNvPr>
          <p:cNvSpPr/>
          <p:nvPr/>
        </p:nvSpPr>
        <p:spPr>
          <a:xfrm>
            <a:off x="8464238" y="5108801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Record</a:t>
            </a:r>
            <a:endParaRPr lang="zh-CN" altLang="en-US" b="1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0459A582-5F94-C9B3-B6B6-E4241C3668E3}"/>
              </a:ext>
            </a:extLst>
          </p:cNvPr>
          <p:cNvSpPr/>
          <p:nvPr/>
        </p:nvSpPr>
        <p:spPr>
          <a:xfrm>
            <a:off x="8848925" y="4076396"/>
            <a:ext cx="519330" cy="76466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FCBDC5-61B7-3E36-D00B-47A8E4030BCF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97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3970" y="127905"/>
            <a:ext cx="12205969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Test process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F63CC20-275E-A9FD-F1E2-38C4A03E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" y="1971284"/>
            <a:ext cx="5451252" cy="32135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865831-D40D-E35E-F644-57A9EEA2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56" y="891871"/>
            <a:ext cx="5355166" cy="47355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66A90A-CEB2-EBDE-4B7C-5A0B1567068E}"/>
              </a:ext>
            </a:extLst>
          </p:cNvPr>
          <p:cNvSpPr txBox="1"/>
          <p:nvPr/>
        </p:nvSpPr>
        <p:spPr>
          <a:xfrm>
            <a:off x="263760" y="1287145"/>
            <a:ext cx="5477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relativity in specific test time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4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AA392374-A987-CD35-EAF3-3489099A45F7}"/>
              </a:ext>
            </a:extLst>
          </p:cNvPr>
          <p:cNvSpPr/>
          <p:nvPr/>
        </p:nvSpPr>
        <p:spPr>
          <a:xfrm>
            <a:off x="1300589" y="5184874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EIS Measurement States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C8CB6B-B31F-21FF-7703-0A8D4B6B4253}"/>
              </a:ext>
            </a:extLst>
          </p:cNvPr>
          <p:cNvSpPr txBox="1"/>
          <p:nvPr/>
        </p:nvSpPr>
        <p:spPr>
          <a:xfrm>
            <a:off x="1726721" y="6162301"/>
            <a:ext cx="8724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Data source: Identifying degradation patterns of lithium ion batteries from impedance spectroscopy using machine learning</a:t>
            </a:r>
          </a:p>
          <a:p>
            <a:r>
              <a:rPr lang="en-US" altLang="zh-CN" sz="1200" dirty="0">
                <a:hlinkClick r:id="rId5"/>
              </a:rPr>
              <a:t>https://zenodo.org/records/3633835</a:t>
            </a:r>
            <a:endParaRPr lang="zh-CN" altLang="en-US" sz="12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CD175F-CEC9-0741-A8C4-B43E7299F697}"/>
              </a:ext>
            </a:extLst>
          </p:cNvPr>
          <p:cNvSpPr/>
          <p:nvPr/>
        </p:nvSpPr>
        <p:spPr>
          <a:xfrm>
            <a:off x="6660320" y="5627377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Fitting Results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670C05-345F-F22B-61D0-CDEFBCBA3D65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277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24600" y="2602764"/>
            <a:ext cx="4039590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Hardware System Design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Data Collect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Data Processing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Compare and Analysis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46812" y="3136611"/>
            <a:ext cx="1430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徐涵</a:t>
            </a:r>
            <a:endParaRPr lang="zh-CN" altLang="en-US" sz="32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02129" y="1279325"/>
            <a:ext cx="5027716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Part B:</a:t>
            </a:r>
          </a:p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Microelectronics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c0MjAxOWNhYTIyODI5YjU3ODQ5NWQ5N2JmODdjMT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1846</Words>
  <Application>Microsoft Office PowerPoint</Application>
  <PresentationFormat>宽屏</PresentationFormat>
  <Paragraphs>507</Paragraphs>
  <Slides>46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等线</vt:lpstr>
      <vt:lpstr>等线 Light</vt:lpstr>
      <vt:lpstr>微软雅黑</vt:lpstr>
      <vt:lpstr>Arial</vt:lpstr>
      <vt:lpstr>Consolas</vt:lpstr>
      <vt:lpstr>Open Sans</vt:lpstr>
      <vt:lpstr>Tahoma</vt:lpstr>
      <vt:lpstr>Times New Roman</vt:lpstr>
      <vt:lpstr>Wingdings</vt:lpstr>
      <vt:lpstr>Office 主题​​</vt:lpstr>
      <vt:lpstr>Equation.KSEE3</vt:lpstr>
      <vt:lpstr>电池全生命周期管理系统</vt:lpstr>
      <vt:lpstr>Background</vt:lpstr>
      <vt:lpstr>Background</vt:lpstr>
      <vt:lpstr>PowerPoint 演示文稿</vt:lpstr>
      <vt:lpstr>Test platform</vt:lpstr>
      <vt:lpstr>EIS test</vt:lpstr>
      <vt:lpstr>Test process</vt:lpstr>
      <vt:lpstr>Test process</vt:lpstr>
      <vt:lpstr>PowerPoint 演示文稿</vt:lpstr>
      <vt:lpstr>Hardware System Design</vt:lpstr>
      <vt:lpstr>Schematic</vt:lpstr>
      <vt:lpstr>PCB</vt:lpstr>
      <vt:lpstr>Data Collect</vt:lpstr>
      <vt:lpstr>Date processing</vt:lpstr>
      <vt:lpstr>数据处理</vt:lpstr>
      <vt:lpstr>reverse：DRT→EIS</vt:lpstr>
      <vt:lpstr>reverse：dZ→DRT</vt:lpstr>
      <vt:lpstr>Compare and Analysis</vt:lpstr>
      <vt:lpstr>PowerPoint 演示文稿</vt:lpstr>
      <vt:lpstr>Goals and Objectives</vt:lpstr>
      <vt:lpstr>Proposed Methods</vt:lpstr>
      <vt:lpstr>Proposed Methods</vt:lpstr>
      <vt:lpstr>Dataset 1: 18650</vt:lpstr>
      <vt:lpstr>Dataset 1: 18650</vt:lpstr>
      <vt:lpstr>Dataset 1: 18650</vt:lpstr>
      <vt:lpstr>Dataset 1: 18650</vt:lpstr>
      <vt:lpstr>Dataset 1: 18650 – Capacity Prediction</vt:lpstr>
      <vt:lpstr>Dataset 1: 18650 – Capacity Prediction</vt:lpstr>
      <vt:lpstr>Dataset 1: 18650 – RUL Estimation</vt:lpstr>
      <vt:lpstr>Dataset 1: 18650 – RUL Estimation</vt:lpstr>
      <vt:lpstr>Dataset 2: 3633835</vt:lpstr>
      <vt:lpstr>Dataset 2: 3633835 – Capacity Prediction (Interval)</vt:lpstr>
      <vt:lpstr>Dataset 2: 3633835 – Capacity Prediction (Interval)</vt:lpstr>
      <vt:lpstr>Dataset 2: 3633835 – Capacity Prediction (Characters)</vt:lpstr>
      <vt:lpstr>Dataset 2: 3633835 – Capacity Prediction (Characters)</vt:lpstr>
      <vt:lpstr>Dataset 2: 3633835 – Comparison</vt:lpstr>
      <vt:lpstr>Dataset 2: 3633835 – RUL Estimation</vt:lpstr>
      <vt:lpstr>Dataset 3: Button Cell</vt:lpstr>
      <vt:lpstr>Dataset 3: Button Cell</vt:lpstr>
      <vt:lpstr>Dataset 3: Button Cell - Results</vt:lpstr>
      <vt:lpstr>Dataset 4: NASA (Deprecated)</vt:lpstr>
      <vt:lpstr>Conclusion</vt:lpstr>
      <vt:lpstr>System Demo</vt:lpstr>
      <vt:lpstr>Reference</vt:lpstr>
      <vt:lpstr>谢谢大家！  请各位老师批评指正！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第一届光学知识竞赛</dc:title>
  <dc:creator>郑金涛</dc:creator>
  <cp:lastModifiedBy>Haoyu Wang</cp:lastModifiedBy>
  <cp:revision>327</cp:revision>
  <dcterms:created xsi:type="dcterms:W3CDTF">2018-03-09T10:15:00Z</dcterms:created>
  <dcterms:modified xsi:type="dcterms:W3CDTF">2024-06-07T04:05:04Z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5C1A045EEAE74C1388F62D0D265EEDDB_12</vt:lpwstr>
  </property>
</Properties>
</file>